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  <p:sldMasterId id="2147483672" r:id="rId5"/>
  </p:sldMasterIdLst>
  <p:sldIdLst>
    <p:sldId id="288" r:id="rId6"/>
    <p:sldId id="284" r:id="rId7"/>
    <p:sldId id="256" r:id="rId8"/>
    <p:sldId id="257" r:id="rId9"/>
    <p:sldId id="28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pos="3840">
          <p15:clr>
            <a:srgbClr val="A4A3A4"/>
          </p15:clr>
        </p15:guide>
        <p15:guide id="7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AA1C"/>
    <a:srgbClr val="1B895F"/>
    <a:srgbClr val="A5DAC6"/>
    <a:srgbClr val="FFFFFF"/>
    <a:srgbClr val="00B0F0"/>
    <a:srgbClr val="4C5DBA"/>
    <a:srgbClr val="136143"/>
    <a:srgbClr val="0B3B29"/>
    <a:srgbClr val="8439BD"/>
    <a:srgbClr val="8F2E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33" autoAdjust="0"/>
  </p:normalViewPr>
  <p:slideViewPr>
    <p:cSldViewPr snapToGrid="0" showGuides="1">
      <p:cViewPr varScale="1">
        <p:scale>
          <a:sx n="89" d="100"/>
          <a:sy n="89" d="100"/>
        </p:scale>
        <p:origin x="1080" y="9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391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48">
            <a:extLst>
              <a:ext uri="{FF2B5EF4-FFF2-40B4-BE49-F238E27FC236}">
                <a16:creationId xmlns:a16="http://schemas.microsoft.com/office/drawing/2014/main" id="{D127D48E-3E09-48C7-AB33-FBD643EFA52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23914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50">
            <a:extLst>
              <a:ext uri="{FF2B5EF4-FFF2-40B4-BE49-F238E27FC236}">
                <a16:creationId xmlns:a16="http://schemas.microsoft.com/office/drawing/2014/main" id="{A1B91BF4-B790-4F67-98EB-FE905527BF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23914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8">
            <a:extLst>
              <a:ext uri="{FF2B5EF4-FFF2-40B4-BE49-F238E27FC236}">
                <a16:creationId xmlns:a16="http://schemas.microsoft.com/office/drawing/2014/main" id="{CCA5F33F-1634-427F-92BF-99A5ED52A4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4076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50">
            <a:extLst>
              <a:ext uri="{FF2B5EF4-FFF2-40B4-BE49-F238E27FC236}">
                <a16:creationId xmlns:a16="http://schemas.microsoft.com/office/drawing/2014/main" id="{084F28D2-C99C-44DC-95CF-A18847F3B6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34076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8">
            <a:extLst>
              <a:ext uri="{FF2B5EF4-FFF2-40B4-BE49-F238E27FC236}">
                <a16:creationId xmlns:a16="http://schemas.microsoft.com/office/drawing/2014/main" id="{2402522A-E098-4FB5-B454-D6FC98D90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44238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50">
            <a:extLst>
              <a:ext uri="{FF2B5EF4-FFF2-40B4-BE49-F238E27FC236}">
                <a16:creationId xmlns:a16="http://schemas.microsoft.com/office/drawing/2014/main" id="{18CF51EA-CDE2-4AA1-83CB-9DC6E212C33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44238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48">
            <a:extLst>
              <a:ext uri="{FF2B5EF4-FFF2-40B4-BE49-F238E27FC236}">
                <a16:creationId xmlns:a16="http://schemas.microsoft.com/office/drawing/2014/main" id="{FE2BFCE7-D8D1-42B7-97F2-78B1D2CB5F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54400" y="4817717"/>
            <a:ext cx="1796396" cy="302186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50">
            <a:extLst>
              <a:ext uri="{FF2B5EF4-FFF2-40B4-BE49-F238E27FC236}">
                <a16:creationId xmlns:a16="http://schemas.microsoft.com/office/drawing/2014/main" id="{0C4E8DE7-5691-4470-BC2C-F9F6532248C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754400" y="5210963"/>
            <a:ext cx="181356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BC6ED5-DBEC-4BA5-9BFE-9A5E0ED8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2674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4F05FD-2AAB-4013-AD10-DF43C794B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38F1C-BB26-451B-B41E-5CE3ECE4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AE9D77-F9EE-4416-AD3F-55BF432E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5567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E2AA-8BBD-4A43-B928-95F1B33F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BE9D4-99D6-4073-809A-7B7E1B839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9F9C6-848C-44FD-B6D0-42AFA1FF8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2E548-4C5B-402B-8C2A-7FEE84A3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8DC57-5EFD-46B4-B73F-CBCF63DB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A0173-AF10-4829-BEAE-114805EF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7293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3280-987B-4B6C-AFD0-A4A544259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4E67C1-4E13-4020-8C9D-6764B318B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DDEBA-F289-4D63-9E94-B37EFE0ED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DACFA-B611-40FC-8340-AFD9E10F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5ED65-C131-4DA9-ACDC-7F575D49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98AAA-1900-4651-8BBD-A5BF68ED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3097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1EE09-2254-4B88-9CCB-DAEA6F206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44A8B-98FD-4402-A08E-BB9D0EE43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30E47-6DF1-4C1A-95DF-F0DAD882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88DF5-7691-4A30-9F5A-47AF5094E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87C88-C098-4939-9730-D84AECCD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695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92807-3A62-418D-9A12-022255315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5EB99-AEB8-4539-A3FE-6E5DD46C3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37104-4AC3-40A7-A1E4-2ACA98057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22E9B-58B1-4C52-89EA-C779C3D60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CCE41-BDC6-47F6-AB3A-1AF7633D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623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48">
            <a:extLst>
              <a:ext uri="{FF2B5EF4-FFF2-40B4-BE49-F238E27FC236}">
                <a16:creationId xmlns:a16="http://schemas.microsoft.com/office/drawing/2014/main" id="{C6E48CAB-F1C0-4E71-9686-C02A967E92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182" y="4014522"/>
            <a:ext cx="118211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35" name="Text Placeholder 50">
            <a:extLst>
              <a:ext uri="{FF2B5EF4-FFF2-40B4-BE49-F238E27FC236}">
                <a16:creationId xmlns:a16="http://schemas.microsoft.com/office/drawing/2014/main" id="{7C226081-D459-4A68-9B23-0C804E6A63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618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8">
            <a:extLst>
              <a:ext uri="{FF2B5EF4-FFF2-40B4-BE49-F238E27FC236}">
                <a16:creationId xmlns:a16="http://schemas.microsoft.com/office/drawing/2014/main" id="{C32AE455-05F0-44FA-98C4-73D9C60DF89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39103" y="4014522"/>
            <a:ext cx="1208897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3C3FB663-073E-458E-A31A-B15112A0D37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839103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8">
            <a:extLst>
              <a:ext uri="{FF2B5EF4-FFF2-40B4-BE49-F238E27FC236}">
                <a16:creationId xmlns:a16="http://schemas.microsoft.com/office/drawing/2014/main" id="{91332113-C9A3-4B1F-A973-C30104497DC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22024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CDAC2DE8-0B23-47D4-A121-018184C5D2B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22024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48">
            <a:extLst>
              <a:ext uri="{FF2B5EF4-FFF2-40B4-BE49-F238E27FC236}">
                <a16:creationId xmlns:a16="http://schemas.microsoft.com/office/drawing/2014/main" id="{AE8613EE-32F0-4251-809B-6B9907E226C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04944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6E9683DA-61F6-48A0-9453-C03FB97940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604944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48">
            <a:extLst>
              <a:ext uri="{FF2B5EF4-FFF2-40B4-BE49-F238E27FC236}">
                <a16:creationId xmlns:a16="http://schemas.microsoft.com/office/drawing/2014/main" id="{53C09CD9-E6F6-4AA3-968A-491D1568E73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555230" y="4014522"/>
            <a:ext cx="1181099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4457D5F2-D7AE-44A9-847A-D20086BCCC2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555230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8">
            <a:extLst>
              <a:ext uri="{FF2B5EF4-FFF2-40B4-BE49-F238E27FC236}">
                <a16:creationId xmlns:a16="http://schemas.microsoft.com/office/drawing/2014/main" id="{4FBE8211-41BE-41C2-B826-94FD55BC0AA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938151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18C75666-F3E0-4AD7-8C05-FEFFEAE1D10C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938151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48">
            <a:extLst>
              <a:ext uri="{FF2B5EF4-FFF2-40B4-BE49-F238E27FC236}">
                <a16:creationId xmlns:a16="http://schemas.microsoft.com/office/drawing/2014/main" id="{66478F13-D9B8-4439-9B08-804CD6848EB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321072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61" name="Text Placeholder 50">
            <a:extLst>
              <a:ext uri="{FF2B5EF4-FFF2-40B4-BE49-F238E27FC236}">
                <a16:creationId xmlns:a16="http://schemas.microsoft.com/office/drawing/2014/main" id="{08844405-957A-4970-A2B6-D161FED665F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932107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48">
            <a:extLst>
              <a:ext uri="{FF2B5EF4-FFF2-40B4-BE49-F238E27FC236}">
                <a16:creationId xmlns:a16="http://schemas.microsoft.com/office/drawing/2014/main" id="{6F067D31-AE61-48F0-A497-1908DC77F08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0703992" y="4014522"/>
            <a:ext cx="1181098" cy="302186"/>
          </a:xfrm>
        </p:spPr>
        <p:txBody>
          <a:bodyPr lIns="0" rIns="0">
            <a:no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EDIT</a:t>
            </a:r>
          </a:p>
        </p:txBody>
      </p:sp>
      <p:sp>
        <p:nvSpPr>
          <p:cNvPr id="63" name="Text Placeholder 50">
            <a:extLst>
              <a:ext uri="{FF2B5EF4-FFF2-40B4-BE49-F238E27FC236}">
                <a16:creationId xmlns:a16="http://schemas.microsoft.com/office/drawing/2014/main" id="{5B4A526A-A40E-4B7D-94EC-5FDCAD2EAD8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10703992" y="4486178"/>
            <a:ext cx="1182118" cy="1183101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A67390-01C5-4A4E-AF7F-79E8DB2B2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9575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0">
          <p15:clr>
            <a:srgbClr val="FBAE40"/>
          </p15:clr>
        </p15:guide>
        <p15:guide id="2" pos="3840">
          <p15:clr>
            <a:srgbClr val="FBAE40"/>
          </p15:clr>
        </p15:guide>
        <p15:guide id="3" pos="5760">
          <p15:clr>
            <a:srgbClr val="FBAE40"/>
          </p15:clr>
        </p15:guide>
        <p15:guide id="4" pos="3984" userDrawn="1">
          <p15:clr>
            <a:srgbClr val="5ACBF0"/>
          </p15:clr>
        </p15:guide>
        <p15:guide id="5" pos="3696">
          <p15:clr>
            <a:srgbClr val="5ACBF0"/>
          </p15:clr>
        </p15:guide>
        <p15:guide id="6" pos="2064">
          <p15:clr>
            <a:srgbClr val="5ACBF0"/>
          </p15:clr>
        </p15:guide>
        <p15:guide id="7" pos="1776">
          <p15:clr>
            <a:srgbClr val="5ACBF0"/>
          </p15:clr>
        </p15:guide>
        <p15:guide id="8" pos="5616">
          <p15:clr>
            <a:srgbClr val="5ACBF0"/>
          </p15:clr>
        </p15:guide>
        <p15:guide id="9" pos="5904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p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14742123-85C4-4775-80AC-721BD7C162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8006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E1001174-581F-41A6-864B-D3BE932C2E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8006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48">
            <a:extLst>
              <a:ext uri="{FF2B5EF4-FFF2-40B4-BE49-F238E27FC236}">
                <a16:creationId xmlns:a16="http://schemas.microsoft.com/office/drawing/2014/main" id="{2B649793-2AFC-43EE-8172-0EAB326F11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7454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Text Placeholder 50">
            <a:extLst>
              <a:ext uri="{FF2B5EF4-FFF2-40B4-BE49-F238E27FC236}">
                <a16:creationId xmlns:a16="http://schemas.microsoft.com/office/drawing/2014/main" id="{5B27745F-27CA-45D0-BE8E-A9C3B168F4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7454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48">
            <a:extLst>
              <a:ext uri="{FF2B5EF4-FFF2-40B4-BE49-F238E27FC236}">
                <a16:creationId xmlns:a16="http://schemas.microsoft.com/office/drawing/2014/main" id="{58782C77-F426-4586-AF09-D07E1E8737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97900" y="1776098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5" name="Text Placeholder 50">
            <a:extLst>
              <a:ext uri="{FF2B5EF4-FFF2-40B4-BE49-F238E27FC236}">
                <a16:creationId xmlns:a16="http://schemas.microsoft.com/office/drawing/2014/main" id="{E04DA729-6A59-4BC5-8955-DF4D12F125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97900" y="2111375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48">
            <a:extLst>
              <a:ext uri="{FF2B5EF4-FFF2-40B4-BE49-F238E27FC236}">
                <a16:creationId xmlns:a16="http://schemas.microsoft.com/office/drawing/2014/main" id="{F6AF03D4-E441-4447-876C-A1B030223E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8006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Text Placeholder 50">
            <a:extLst>
              <a:ext uri="{FF2B5EF4-FFF2-40B4-BE49-F238E27FC236}">
                <a16:creationId xmlns:a16="http://schemas.microsoft.com/office/drawing/2014/main" id="{679D428E-9700-4E19-8364-70006C3E765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58006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8">
            <a:extLst>
              <a:ext uri="{FF2B5EF4-FFF2-40B4-BE49-F238E27FC236}">
                <a16:creationId xmlns:a16="http://schemas.microsoft.com/office/drawing/2014/main" id="{5B64A0D9-EA5C-4EC1-981A-0FD223A62FB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454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Text Placeholder 50">
            <a:extLst>
              <a:ext uri="{FF2B5EF4-FFF2-40B4-BE49-F238E27FC236}">
                <a16:creationId xmlns:a16="http://schemas.microsoft.com/office/drawing/2014/main" id="{7F9CD6F4-7AEE-42A4-B26D-96BE3E90036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67454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48">
            <a:extLst>
              <a:ext uri="{FF2B5EF4-FFF2-40B4-BE49-F238E27FC236}">
                <a16:creationId xmlns:a16="http://schemas.microsoft.com/office/drawing/2014/main" id="{82EA5B58-66CC-4197-BAC3-D0A39558DB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7900" y="2914739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5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1" name="Text Placeholder 50">
            <a:extLst>
              <a:ext uri="{FF2B5EF4-FFF2-40B4-BE49-F238E27FC236}">
                <a16:creationId xmlns:a16="http://schemas.microsoft.com/office/drawing/2014/main" id="{B76C47B4-A585-4CAC-933A-2E6D1938D17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697900" y="3254810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48">
            <a:extLst>
              <a:ext uri="{FF2B5EF4-FFF2-40B4-BE49-F238E27FC236}">
                <a16:creationId xmlns:a16="http://schemas.microsoft.com/office/drawing/2014/main" id="{563D0C18-5125-4D0F-B46D-76AE182B3FA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8006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3" name="Text Placeholder 50">
            <a:extLst>
              <a:ext uri="{FF2B5EF4-FFF2-40B4-BE49-F238E27FC236}">
                <a16:creationId xmlns:a16="http://schemas.microsoft.com/office/drawing/2014/main" id="{10634501-CE83-42B9-8572-5C6B7371086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58006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Text Placeholder 48">
            <a:extLst>
              <a:ext uri="{FF2B5EF4-FFF2-40B4-BE49-F238E27FC236}">
                <a16:creationId xmlns:a16="http://schemas.microsoft.com/office/drawing/2014/main" id="{54844B85-1B28-4340-AA8C-10A0C2A36C9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7454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5" name="Text Placeholder 50">
            <a:extLst>
              <a:ext uri="{FF2B5EF4-FFF2-40B4-BE49-F238E27FC236}">
                <a16:creationId xmlns:a16="http://schemas.microsoft.com/office/drawing/2014/main" id="{31BB84F0-3823-46DB-BCEF-5EF3F8E680C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7454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Text Placeholder 48">
            <a:extLst>
              <a:ext uri="{FF2B5EF4-FFF2-40B4-BE49-F238E27FC236}">
                <a16:creationId xmlns:a16="http://schemas.microsoft.com/office/drawing/2014/main" id="{D4D4EE7B-E029-47B3-BC18-D53E810711C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697900" y="4057987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7" name="Text Placeholder 50">
            <a:extLst>
              <a:ext uri="{FF2B5EF4-FFF2-40B4-BE49-F238E27FC236}">
                <a16:creationId xmlns:a16="http://schemas.microsoft.com/office/drawing/2014/main" id="{C088BE45-14DC-4551-A5FC-93D0BA99188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697900" y="4392591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48">
            <a:extLst>
              <a:ext uri="{FF2B5EF4-FFF2-40B4-BE49-F238E27FC236}">
                <a16:creationId xmlns:a16="http://schemas.microsoft.com/office/drawing/2014/main" id="{120E072F-4FF5-422F-B7FD-BE3DF02601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8006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69" name="Text Placeholder 50">
            <a:extLst>
              <a:ext uri="{FF2B5EF4-FFF2-40B4-BE49-F238E27FC236}">
                <a16:creationId xmlns:a16="http://schemas.microsoft.com/office/drawing/2014/main" id="{E73E6162-F4E3-4F6D-BA12-6B5918E23B8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8006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48">
            <a:extLst>
              <a:ext uri="{FF2B5EF4-FFF2-40B4-BE49-F238E27FC236}">
                <a16:creationId xmlns:a16="http://schemas.microsoft.com/office/drawing/2014/main" id="{C9938F8E-67A2-401C-882C-ED04C7E5224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7454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1" name="Text Placeholder 50">
            <a:extLst>
              <a:ext uri="{FF2B5EF4-FFF2-40B4-BE49-F238E27FC236}">
                <a16:creationId xmlns:a16="http://schemas.microsoft.com/office/drawing/2014/main" id="{E683DBE3-DCA5-4538-A253-E60ED2C4B62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67454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48">
            <a:extLst>
              <a:ext uri="{FF2B5EF4-FFF2-40B4-BE49-F238E27FC236}">
                <a16:creationId xmlns:a16="http://schemas.microsoft.com/office/drawing/2014/main" id="{6F8B9E2C-BE06-4536-A348-4640A2DA1BF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7900" y="5231920"/>
            <a:ext cx="2159000" cy="302186"/>
          </a:xfrm>
        </p:spPr>
        <p:txBody>
          <a:bodyPr>
            <a:no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3" name="Text Placeholder 50">
            <a:extLst>
              <a:ext uri="{FF2B5EF4-FFF2-40B4-BE49-F238E27FC236}">
                <a16:creationId xmlns:a16="http://schemas.microsoft.com/office/drawing/2014/main" id="{B9A57CE7-FAE2-490F-A8F8-402B5F3A744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697900" y="5566524"/>
            <a:ext cx="2179637" cy="7064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1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11859-7CC8-480B-BA0E-18BB16B3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9134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44" userDrawn="1">
          <p15:clr>
            <a:srgbClr val="FBAE40"/>
          </p15:clr>
        </p15:guide>
        <p15:guide id="2" pos="5112">
          <p15:clr>
            <a:srgbClr val="FBAE40"/>
          </p15:clr>
        </p15:guide>
        <p15:guide id="4" pos="5256">
          <p15:clr>
            <a:srgbClr val="5ACBF0"/>
          </p15:clr>
        </p15:guide>
        <p15:guide id="5" pos="4968" userDrawn="1">
          <p15:clr>
            <a:srgbClr val="5ACBF0"/>
          </p15:clr>
        </p15:guide>
        <p15:guide id="6" pos="2688" userDrawn="1">
          <p15:clr>
            <a:srgbClr val="5ACBF0"/>
          </p15:clr>
        </p15:guide>
        <p15:guide id="7" pos="2400" userDrawn="1">
          <p15:clr>
            <a:srgbClr val="5ACBF0"/>
          </p15:clr>
        </p15:guide>
        <p15:guide id="10" pos="144">
          <p15:clr>
            <a:srgbClr val="5ACBF0"/>
          </p15:clr>
        </p15:guide>
        <p15:guide id="11" orient="horz" pos="4176">
          <p15:clr>
            <a:srgbClr val="5ACBF0"/>
          </p15:clr>
        </p15:guide>
        <p15:guide id="12" pos="7536">
          <p15:clr>
            <a:srgbClr val="5ACBF0"/>
          </p15:clr>
        </p15:guide>
        <p15:guide id="13" orient="horz" pos="144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7B991-D646-4CA0-94AC-1190D6CFB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06D01-3EB5-4E13-92A7-B5B596773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4E8B-D17C-4701-A2FB-390FAAD8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D3DD7-3447-4516-8838-70F508B3D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C0626-67E7-46A6-93DD-5A1224DFB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7928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54F9-ACE2-4F1A-B87E-4B1C4D9C2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9B226-91F7-444D-A0E4-6E4C3D0DA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7957F-8F0E-4C8E-9279-0F12C4290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DF91B-4634-4D44-8E7C-6713D2184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E3314-9C4B-4ABE-AF09-0200CEE03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0926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FB036-8827-4EC7-ADB0-79EF29C97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8F24A-D773-4DDA-926B-0EFC8B36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CC019-C252-4C1A-B5C5-B58FCA87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C9D18-D746-4B37-9D05-F33854818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68A6F-510E-47E8-8EC0-8ABD62DF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6519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524-12B7-4769-A701-3095C8D9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1A9A-F983-4857-BB71-C8FF6D1FE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617BA-611D-4554-8A83-A25CB3F6E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0983D-7849-4DB3-BD4A-FE992D0E3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4DE24-1739-4899-A443-6D50CEDD2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23B7D-AB6B-4C30-ABB2-867C63533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7700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CB06-4116-44F9-B2CB-C957BC2A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54BE1-7B0E-4F53-9942-F4DF10FF1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B62AF-67DE-44CA-B1DF-834EAC25F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40A174-2690-4E82-A7B6-7BFB9536B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97B70-12C1-46B7-A407-03E656EA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C579C6-DD0F-448C-8558-3FBD7A83E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8937-FA98-414E-928C-29CE65EA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3F957-7957-456A-ABA3-57A1B73F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719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1448A-568D-4320-B453-2F0F26AEB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9484E-177F-4991-862E-D540A8F9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73243-9910-4C9A-9A2B-81E19A03B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2E6C2B-59E7-425F-80EE-6012344C5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66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90B616-241D-4DFE-BC2F-C001ED77E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457200"/>
            <a:ext cx="11731752" cy="630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AE909E-CC4A-4E51-BC02-B893225D2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0124" y="1825625"/>
            <a:ext cx="117317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B6EE4-1695-4DD6-9758-84FFE963D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01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FDAD0-21E9-42D0-8C63-C6563197FC13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3250D-A8F9-4682-AD84-FD37BCAA6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9280" y="6356350"/>
            <a:ext cx="5933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1A788-841D-41AB-A983-152B6532F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1867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E3823-CC86-4AC6-95C0-DC3ECA80F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4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1" r:id="rId2"/>
    <p:sldLayoutId id="2147483670" r:id="rId3"/>
  </p:sldLayoutIdLst>
  <p:txStyles>
    <p:titleStyle>
      <a:lvl1pPr algn="ctr" defTabSz="914400" rtl="0" eaLnBrk="1" latinLnBrk="0" hangingPunct="1">
        <a:lnSpc>
          <a:spcPct val="90000"/>
        </a:lnSpc>
        <a:spcBef>
          <a:spcPts val="1000"/>
        </a:spcBef>
        <a:buNone/>
        <a:defRPr sz="36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6120B7-3749-4BBE-A0E4-568E735C9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92317-1327-46DC-B469-3D0CB7922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BE27E-0105-43D4-A5C2-FC26AB573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E9D34-7E7B-4624-A5D2-C01BBF59F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23B37-AC74-4BFF-A682-E2E3B090D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497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hyperlink" Target="https://github.com/vn02063007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e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04F06-533B-055D-2D37-8FDDEB20738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32"/>
          </p:nvPr>
        </p:nvSpPr>
        <p:spPr>
          <a:xfrm>
            <a:off x="4524624" y="3000102"/>
            <a:ext cx="1208897" cy="302186"/>
          </a:xfrm>
        </p:spPr>
        <p:txBody>
          <a:bodyPr/>
          <a:lstStyle/>
          <a:p>
            <a:pPr algn="ctr"/>
            <a:r>
              <a:rPr lang="en-AU" dirty="0"/>
              <a:t>Johan Snyman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F2149B-661E-8E67-E006-01665429D60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body" sz="quarter" idx="36"/>
          </p:nvPr>
        </p:nvSpPr>
        <p:spPr>
          <a:xfrm>
            <a:off x="9133811" y="3000102"/>
            <a:ext cx="1181099" cy="302186"/>
          </a:xfrm>
        </p:spPr>
        <p:txBody>
          <a:bodyPr/>
          <a:lstStyle/>
          <a:p>
            <a:pPr algn="ctr"/>
            <a:r>
              <a:rPr lang="en-AU" dirty="0"/>
              <a:t>Minh Bui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925CC7DD-BEBC-0660-1A6D-F17BF5ACD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199542"/>
            <a:ext cx="11731752" cy="630936"/>
          </a:xfrm>
        </p:spPr>
        <p:txBody>
          <a:bodyPr/>
          <a:lstStyle/>
          <a:p>
            <a:r>
              <a:rPr lang="en-AU" sz="4000" dirty="0"/>
              <a:t>UWA DATA ANALYSIS BOOTCAMP – </a:t>
            </a:r>
            <a:br>
              <a:rPr lang="en-AU" sz="4000" dirty="0"/>
            </a:br>
            <a:r>
              <a:rPr lang="en-AU" sz="4000" dirty="0"/>
              <a:t>PROJECT 3 Data visualization</a:t>
            </a:r>
            <a:br>
              <a:rPr lang="en-AU" sz="4000" dirty="0"/>
            </a:br>
            <a:r>
              <a:rPr lang="en-AU" sz="4000" dirty="0"/>
              <a:t>TEAM 5 proposal-2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C28EB3-2A6F-1A11-D682-F5147D634844}"/>
              </a:ext>
            </a:extLst>
          </p:cNvPr>
          <p:cNvSpPr txBox="1"/>
          <p:nvPr/>
        </p:nvSpPr>
        <p:spPr>
          <a:xfrm>
            <a:off x="2865121" y="6020079"/>
            <a:ext cx="9196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https://github.com/JohanfromEsperance/Project-3-DataVisualization.git</a:t>
            </a:r>
          </a:p>
        </p:txBody>
      </p: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D434B1CD-60A4-7EF1-38E8-C787D890BD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9067" y="5975308"/>
            <a:ext cx="3035839" cy="302186"/>
          </a:xfrm>
        </p:spPr>
        <p:txBody>
          <a:bodyPr/>
          <a:lstStyle/>
          <a:p>
            <a:r>
              <a:rPr lang="en-AU" sz="2400" dirty="0"/>
              <a:t>Our Git Repository</a:t>
            </a:r>
            <a:r>
              <a:rPr lang="en-AU" sz="2000" dirty="0"/>
              <a:t>	</a:t>
            </a:r>
          </a:p>
        </p:txBody>
      </p:sp>
      <p:sp>
        <p:nvSpPr>
          <p:cNvPr id="27" name="Text Placeholder 1">
            <a:extLst>
              <a:ext uri="{FF2B5EF4-FFF2-40B4-BE49-F238E27FC236}">
                <a16:creationId xmlns:a16="http://schemas.microsoft.com/office/drawing/2014/main" id="{86B3A13D-679C-2333-4DA6-656466ED417B}"/>
              </a:ext>
            </a:extLst>
          </p:cNvPr>
          <p:cNvSpPr txBox="1">
            <a:spLocks/>
          </p:cNvSpPr>
          <p:nvPr/>
        </p:nvSpPr>
        <p:spPr>
          <a:xfrm>
            <a:off x="419067" y="2369980"/>
            <a:ext cx="3035839" cy="30218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>
                <a:solidFill>
                  <a:schemeClr val="accent6"/>
                </a:solidFill>
                <a:latin typeface="+mj-lt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AU" sz="2400" dirty="0"/>
              <a:t>Our Team	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B77761-C625-4319-9804-B7EC7F94A410}"/>
              </a:ext>
            </a:extLst>
          </p:cNvPr>
          <p:cNvSpPr/>
          <p:nvPr/>
        </p:nvSpPr>
        <p:spPr>
          <a:xfrm>
            <a:off x="7174784" y="3044769"/>
            <a:ext cx="1704037" cy="16562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4" name="Graphic 13" descr="Hero Male outline">
            <a:extLst>
              <a:ext uri="{FF2B5EF4-FFF2-40B4-BE49-F238E27FC236}">
                <a16:creationId xmlns:a16="http://schemas.microsoft.com/office/drawing/2014/main" id="{43ADA09D-928C-465C-9E91-08F7E8752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9331" y="3372449"/>
            <a:ext cx="914400" cy="9144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F62B44-1B08-48B3-A15C-D431630E3580}"/>
              </a:ext>
            </a:extLst>
          </p:cNvPr>
          <p:cNvSpPr txBox="1"/>
          <p:nvPr/>
        </p:nvSpPr>
        <p:spPr>
          <a:xfrm>
            <a:off x="7278011" y="2631868"/>
            <a:ext cx="171067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r>
              <a:rPr lang="en-AU" sz="800" b="0" i="0" u="none" strike="noStrike" dirty="0">
                <a:effectLst/>
                <a:latin typeface="Slack-Lato"/>
                <a:hlinkClick r:id="rId4"/>
              </a:rPr>
              <a:t>https://github.com/vn02063007</a:t>
            </a:r>
            <a:endParaRPr lang="en-AU" sz="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F6CAF3-91C4-4CA2-A555-F1E1ED6E5B0F}"/>
              </a:ext>
            </a:extLst>
          </p:cNvPr>
          <p:cNvSpPr txBox="1"/>
          <p:nvPr/>
        </p:nvSpPr>
        <p:spPr>
          <a:xfrm>
            <a:off x="2626702" y="2655314"/>
            <a:ext cx="189780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800" b="0" i="0">
                <a:solidFill>
                  <a:srgbClr val="1D1C1D"/>
                </a:solidFill>
                <a:effectLst/>
                <a:latin typeface="Slack-Lato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800" b="0" i="0" u="none" strike="noStrike" kern="0" cap="none" spc="0" normalizeH="0" baseline="0" noProof="0" dirty="0">
                <a:ln>
                  <a:noFill/>
                </a:ln>
                <a:solidFill>
                  <a:srgbClr val="1D1C1D"/>
                </a:solidFill>
                <a:effectLst/>
                <a:uLnTx/>
                <a:uFillTx/>
                <a:latin typeface="Slack-Lato"/>
              </a:rPr>
              <a:t>https://github.com/JohanfromEsperance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B1D7EA-08D5-4F61-90AE-E7A845CF348C}"/>
              </a:ext>
            </a:extLst>
          </p:cNvPr>
          <p:cNvSpPr txBox="1"/>
          <p:nvPr/>
        </p:nvSpPr>
        <p:spPr>
          <a:xfrm>
            <a:off x="4272476" y="2039672"/>
            <a:ext cx="452028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800" b="0" i="0">
                <a:solidFill>
                  <a:srgbClr val="1D1C1D"/>
                </a:solidFill>
                <a:effectLst/>
                <a:latin typeface="Slack-Lato"/>
              </a:defRPr>
            </a:lvl1pPr>
          </a:lstStyle>
          <a:p>
            <a:r>
              <a:rPr lang="en-AU" sz="900" dirty="0"/>
              <a:t>https://johanfromesperance.github.io/Project-3-DataVisualization/index.html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C2CEE33-D0DD-4062-9852-5B779BE61258}"/>
              </a:ext>
            </a:extLst>
          </p:cNvPr>
          <p:cNvSpPr/>
          <p:nvPr/>
        </p:nvSpPr>
        <p:spPr>
          <a:xfrm>
            <a:off x="2723584" y="3093089"/>
            <a:ext cx="1704037" cy="1656220"/>
          </a:xfrm>
          <a:prstGeom prst="ellipse">
            <a:avLst/>
          </a:prstGeom>
          <a:solidFill>
            <a:srgbClr val="92AA1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21" name="Graphic 20" descr="Man with cane outline">
            <a:extLst>
              <a:ext uri="{FF2B5EF4-FFF2-40B4-BE49-F238E27FC236}">
                <a16:creationId xmlns:a16="http://schemas.microsoft.com/office/drawing/2014/main" id="{20573A53-8A06-4A21-8845-EAA6931AEC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51617" y="340933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76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3415C901-039D-4058-80C7-5ABA400CDB06}"/>
              </a:ext>
            </a:extLst>
          </p:cNvPr>
          <p:cNvSpPr/>
          <p:nvPr/>
        </p:nvSpPr>
        <p:spPr>
          <a:xfrm>
            <a:off x="3266095" y="1949458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5"/>
                </a:solidFill>
              </a:rPr>
              <a:t>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66DA334-7569-42CB-95CD-419F4AC26092}"/>
              </a:ext>
            </a:extLst>
          </p:cNvPr>
          <p:cNvSpPr/>
          <p:nvPr/>
        </p:nvSpPr>
        <p:spPr>
          <a:xfrm>
            <a:off x="5758966" y="1949458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B0F0"/>
                </a:solidFill>
              </a:rPr>
              <a:t>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D8E2964-D9A5-4A16-8604-F04921C189EB}"/>
              </a:ext>
            </a:extLst>
          </p:cNvPr>
          <p:cNvSpPr/>
          <p:nvPr/>
        </p:nvSpPr>
        <p:spPr>
          <a:xfrm>
            <a:off x="8124595" y="1894035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3"/>
                </a:solidFill>
              </a:rPr>
              <a:t>L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C17936A-EE2B-4C30-A31C-496282D48B87}"/>
              </a:ext>
            </a:extLst>
          </p:cNvPr>
          <p:cNvSpPr/>
          <p:nvPr/>
        </p:nvSpPr>
        <p:spPr>
          <a:xfrm>
            <a:off x="391481" y="1324653"/>
            <a:ext cx="2153721" cy="218897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/>
                </a:solidFill>
              </a:rPr>
              <a:t>Data Sources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4"/>
                </a:solidFill>
              </a:rPr>
              <a:t>Review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4"/>
                </a:solidFill>
              </a:rPr>
              <a:t>Inspect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4"/>
                </a:solidFill>
              </a:rPr>
              <a:t>Simulate</a:t>
            </a:r>
          </a:p>
        </p:txBody>
      </p:sp>
      <p:sp>
        <p:nvSpPr>
          <p:cNvPr id="23" name="Freeform: Shape 22" descr="timeline ">
            <a:extLst>
              <a:ext uri="{FF2B5EF4-FFF2-40B4-BE49-F238E27FC236}">
                <a16:creationId xmlns:a16="http://schemas.microsoft.com/office/drawing/2014/main" id="{7889103E-B405-4427-BC20-A3CA893D099A}"/>
              </a:ext>
            </a:extLst>
          </p:cNvPr>
          <p:cNvSpPr/>
          <p:nvPr/>
        </p:nvSpPr>
        <p:spPr>
          <a:xfrm flipH="1" flipV="1">
            <a:off x="211710" y="1324653"/>
            <a:ext cx="9747751" cy="2410190"/>
          </a:xfrm>
          <a:custGeom>
            <a:avLst/>
            <a:gdLst>
              <a:gd name="connsiteX0" fmla="*/ 1192508 w 9252295"/>
              <a:gd name="connsiteY0" fmla="*/ 2410190 h 2410190"/>
              <a:gd name="connsiteX1" fmla="*/ 0 w 9252295"/>
              <a:gd name="connsiteY1" fmla="*/ 1217682 h 2410190"/>
              <a:gd name="connsiteX2" fmla="*/ 1107 w 9252295"/>
              <a:gd name="connsiteY2" fmla="*/ 1206703 h 2410190"/>
              <a:gd name="connsiteX3" fmla="*/ 96158 w 9252295"/>
              <a:gd name="connsiteY3" fmla="*/ 1206703 h 2410190"/>
              <a:gd name="connsiteX4" fmla="*/ 95051 w 9252295"/>
              <a:gd name="connsiteY4" fmla="*/ 1217682 h 2410190"/>
              <a:gd name="connsiteX5" fmla="*/ 1192508 w 9252295"/>
              <a:gd name="connsiteY5" fmla="*/ 2315139 h 2410190"/>
              <a:gd name="connsiteX6" fmla="*/ 2289965 w 9252295"/>
              <a:gd name="connsiteY6" fmla="*/ 1217682 h 2410190"/>
              <a:gd name="connsiteX7" fmla="*/ 2289554 w 9252295"/>
              <a:gd name="connsiteY7" fmla="*/ 1209531 h 2410190"/>
              <a:gd name="connsiteX8" fmla="*/ 2290085 w 9252295"/>
              <a:gd name="connsiteY8" fmla="*/ 1209531 h 2410190"/>
              <a:gd name="connsiteX9" fmla="*/ 2295831 w 9252295"/>
              <a:gd name="connsiteY9" fmla="*/ 1095755 h 2410190"/>
              <a:gd name="connsiteX10" fmla="*/ 3482182 w 9252295"/>
              <a:gd name="connsiteY10" fmla="*/ 25174 h 2410190"/>
              <a:gd name="connsiteX11" fmla="*/ 4668533 w 9252295"/>
              <a:gd name="connsiteY11" fmla="*/ 1095755 h 2410190"/>
              <a:gd name="connsiteX12" fmla="*/ 4674278 w 9252295"/>
              <a:gd name="connsiteY12" fmla="*/ 1209531 h 2410190"/>
              <a:gd name="connsiteX13" fmla="*/ 4673516 w 9252295"/>
              <a:gd name="connsiteY13" fmla="*/ 1209531 h 2410190"/>
              <a:gd name="connsiteX14" fmla="*/ 4678322 w 9252295"/>
              <a:gd name="connsiteY14" fmla="*/ 1304717 h 2410190"/>
              <a:gd name="connsiteX15" fmla="*/ 5770114 w 9252295"/>
              <a:gd name="connsiteY15" fmla="*/ 2289966 h 2410190"/>
              <a:gd name="connsiteX16" fmla="*/ 6861904 w 9252295"/>
              <a:gd name="connsiteY16" fmla="*/ 1304717 h 2410190"/>
              <a:gd name="connsiteX17" fmla="*/ 6867159 w 9252295"/>
              <a:gd name="connsiteY17" fmla="*/ 1200660 h 2410190"/>
              <a:gd name="connsiteX18" fmla="*/ 6867690 w 9252295"/>
              <a:gd name="connsiteY18" fmla="*/ 1200660 h 2410190"/>
              <a:gd name="connsiteX19" fmla="*/ 6867279 w 9252295"/>
              <a:gd name="connsiteY19" fmla="*/ 1192508 h 2410190"/>
              <a:gd name="connsiteX20" fmla="*/ 8059787 w 9252295"/>
              <a:gd name="connsiteY20" fmla="*/ 0 h 2410190"/>
              <a:gd name="connsiteX21" fmla="*/ 9252295 w 9252295"/>
              <a:gd name="connsiteY21" fmla="*/ 1192508 h 2410190"/>
              <a:gd name="connsiteX22" fmla="*/ 9251964 w 9252295"/>
              <a:gd name="connsiteY22" fmla="*/ 1195794 h 2410190"/>
              <a:gd name="connsiteX23" fmla="*/ 9156913 w 9252295"/>
              <a:gd name="connsiteY23" fmla="*/ 1195794 h 2410190"/>
              <a:gd name="connsiteX24" fmla="*/ 9157244 w 9252295"/>
              <a:gd name="connsiteY24" fmla="*/ 1192508 h 2410190"/>
              <a:gd name="connsiteX25" fmla="*/ 8059787 w 9252295"/>
              <a:gd name="connsiteY25" fmla="*/ 95051 h 2410190"/>
              <a:gd name="connsiteX26" fmla="*/ 6962330 w 9252295"/>
              <a:gd name="connsiteY26" fmla="*/ 1192508 h 2410190"/>
              <a:gd name="connsiteX27" fmla="*/ 6962741 w 9252295"/>
              <a:gd name="connsiteY27" fmla="*/ 1200660 h 2410190"/>
              <a:gd name="connsiteX28" fmla="*/ 6962209 w 9252295"/>
              <a:gd name="connsiteY28" fmla="*/ 1200660 h 2410190"/>
              <a:gd name="connsiteX29" fmla="*/ 6956464 w 9252295"/>
              <a:gd name="connsiteY29" fmla="*/ 1314435 h 2410190"/>
              <a:gd name="connsiteX30" fmla="*/ 5770114 w 9252295"/>
              <a:gd name="connsiteY30" fmla="*/ 2385016 h 2410190"/>
              <a:gd name="connsiteX31" fmla="*/ 4583763 w 9252295"/>
              <a:gd name="connsiteY31" fmla="*/ 1314435 h 2410190"/>
              <a:gd name="connsiteX32" fmla="*/ 4578017 w 9252295"/>
              <a:gd name="connsiteY32" fmla="*/ 1200660 h 2410190"/>
              <a:gd name="connsiteX33" fmla="*/ 4578780 w 9252295"/>
              <a:gd name="connsiteY33" fmla="*/ 1200660 h 2410190"/>
              <a:gd name="connsiteX34" fmla="*/ 4573974 w 9252295"/>
              <a:gd name="connsiteY34" fmla="*/ 1105474 h 2410190"/>
              <a:gd name="connsiteX35" fmla="*/ 3482182 w 9252295"/>
              <a:gd name="connsiteY35" fmla="*/ 120225 h 2410190"/>
              <a:gd name="connsiteX36" fmla="*/ 2390391 w 9252295"/>
              <a:gd name="connsiteY36" fmla="*/ 1105474 h 2410190"/>
              <a:gd name="connsiteX37" fmla="*/ 2385136 w 9252295"/>
              <a:gd name="connsiteY37" fmla="*/ 1209531 h 2410190"/>
              <a:gd name="connsiteX38" fmla="*/ 2384604 w 9252295"/>
              <a:gd name="connsiteY38" fmla="*/ 1209531 h 2410190"/>
              <a:gd name="connsiteX39" fmla="*/ 2385016 w 9252295"/>
              <a:gd name="connsiteY39" fmla="*/ 1217682 h 2410190"/>
              <a:gd name="connsiteX40" fmla="*/ 1192508 w 9252295"/>
              <a:gd name="connsiteY40" fmla="*/ 2410190 h 241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9252295" h="2410190">
                <a:moveTo>
                  <a:pt x="1192508" y="2410190"/>
                </a:moveTo>
                <a:cubicBezTo>
                  <a:pt x="533904" y="2410190"/>
                  <a:pt x="0" y="1876286"/>
                  <a:pt x="0" y="1217682"/>
                </a:cubicBezTo>
                <a:lnTo>
                  <a:pt x="1107" y="1206703"/>
                </a:lnTo>
                <a:lnTo>
                  <a:pt x="96158" y="1206703"/>
                </a:lnTo>
                <a:lnTo>
                  <a:pt x="95051" y="1217682"/>
                </a:lnTo>
                <a:cubicBezTo>
                  <a:pt x="95051" y="1823791"/>
                  <a:pt x="586400" y="2315139"/>
                  <a:pt x="1192508" y="2315139"/>
                </a:cubicBezTo>
                <a:cubicBezTo>
                  <a:pt x="1798616" y="2315139"/>
                  <a:pt x="2289965" y="1823791"/>
                  <a:pt x="2289965" y="1217682"/>
                </a:cubicBezTo>
                <a:lnTo>
                  <a:pt x="2289554" y="1209531"/>
                </a:lnTo>
                <a:lnTo>
                  <a:pt x="2290085" y="1209531"/>
                </a:lnTo>
                <a:lnTo>
                  <a:pt x="2295831" y="1095755"/>
                </a:lnTo>
                <a:cubicBezTo>
                  <a:pt x="2356899" y="494427"/>
                  <a:pt x="2864742" y="25174"/>
                  <a:pt x="3482182" y="25174"/>
                </a:cubicBezTo>
                <a:cubicBezTo>
                  <a:pt x="4099623" y="25174"/>
                  <a:pt x="4607465" y="494427"/>
                  <a:pt x="4668533" y="1095755"/>
                </a:cubicBezTo>
                <a:lnTo>
                  <a:pt x="4674278" y="1209531"/>
                </a:lnTo>
                <a:lnTo>
                  <a:pt x="4673516" y="1209531"/>
                </a:lnTo>
                <a:lnTo>
                  <a:pt x="4678322" y="1304717"/>
                </a:lnTo>
                <a:cubicBezTo>
                  <a:pt x="4734523" y="1858116"/>
                  <a:pt x="5201886" y="2289966"/>
                  <a:pt x="5770114" y="2289966"/>
                </a:cubicBezTo>
                <a:cubicBezTo>
                  <a:pt x="6338340" y="2289966"/>
                  <a:pt x="6805704" y="1858116"/>
                  <a:pt x="6861904" y="1304717"/>
                </a:cubicBezTo>
                <a:lnTo>
                  <a:pt x="6867159" y="1200660"/>
                </a:lnTo>
                <a:lnTo>
                  <a:pt x="6867690" y="1200660"/>
                </a:lnTo>
                <a:lnTo>
                  <a:pt x="6867279" y="1192508"/>
                </a:lnTo>
                <a:cubicBezTo>
                  <a:pt x="6867279" y="533905"/>
                  <a:pt x="7401183" y="0"/>
                  <a:pt x="8059787" y="0"/>
                </a:cubicBezTo>
                <a:cubicBezTo>
                  <a:pt x="8718390" y="0"/>
                  <a:pt x="9252295" y="533905"/>
                  <a:pt x="9252295" y="1192508"/>
                </a:cubicBezTo>
                <a:lnTo>
                  <a:pt x="9251964" y="1195794"/>
                </a:lnTo>
                <a:lnTo>
                  <a:pt x="9156913" y="1195794"/>
                </a:lnTo>
                <a:lnTo>
                  <a:pt x="9157244" y="1192508"/>
                </a:lnTo>
                <a:cubicBezTo>
                  <a:pt x="9157244" y="586400"/>
                  <a:pt x="8665895" y="95051"/>
                  <a:pt x="8059787" y="95051"/>
                </a:cubicBezTo>
                <a:cubicBezTo>
                  <a:pt x="7453679" y="95051"/>
                  <a:pt x="6962330" y="586400"/>
                  <a:pt x="6962330" y="1192508"/>
                </a:cubicBezTo>
                <a:lnTo>
                  <a:pt x="6962741" y="1200660"/>
                </a:lnTo>
                <a:lnTo>
                  <a:pt x="6962209" y="1200660"/>
                </a:lnTo>
                <a:lnTo>
                  <a:pt x="6956464" y="1314435"/>
                </a:lnTo>
                <a:cubicBezTo>
                  <a:pt x="6895396" y="1915764"/>
                  <a:pt x="6387554" y="2385016"/>
                  <a:pt x="5770114" y="2385016"/>
                </a:cubicBezTo>
                <a:cubicBezTo>
                  <a:pt x="5152672" y="2385016"/>
                  <a:pt x="4644831" y="1915764"/>
                  <a:pt x="4583763" y="1314435"/>
                </a:cubicBezTo>
                <a:lnTo>
                  <a:pt x="4578017" y="1200660"/>
                </a:lnTo>
                <a:lnTo>
                  <a:pt x="4578780" y="1200660"/>
                </a:lnTo>
                <a:lnTo>
                  <a:pt x="4573974" y="1105474"/>
                </a:lnTo>
                <a:cubicBezTo>
                  <a:pt x="4517772" y="552075"/>
                  <a:pt x="4050409" y="120225"/>
                  <a:pt x="3482182" y="120225"/>
                </a:cubicBezTo>
                <a:cubicBezTo>
                  <a:pt x="2913956" y="120225"/>
                  <a:pt x="2446592" y="552075"/>
                  <a:pt x="2390391" y="1105474"/>
                </a:cubicBezTo>
                <a:lnTo>
                  <a:pt x="2385136" y="1209531"/>
                </a:lnTo>
                <a:lnTo>
                  <a:pt x="2384604" y="1209531"/>
                </a:lnTo>
                <a:lnTo>
                  <a:pt x="2385016" y="1217682"/>
                </a:lnTo>
                <a:cubicBezTo>
                  <a:pt x="2385016" y="1876286"/>
                  <a:pt x="1851111" y="2410190"/>
                  <a:pt x="1192508" y="2410190"/>
                </a:cubicBezTo>
                <a:close/>
              </a:path>
            </a:pathLst>
          </a:custGeom>
          <a:gradFill flip="none" rotWithShape="1">
            <a:gsLst>
              <a:gs pos="61000">
                <a:srgbClr val="00B0F0"/>
              </a:gs>
              <a:gs pos="39000">
                <a:schemeClr val="accent5"/>
              </a:gs>
              <a:gs pos="18000">
                <a:schemeClr val="accent4"/>
              </a:gs>
              <a:gs pos="92000">
                <a:schemeClr val="accent3"/>
              </a:gs>
            </a:gsLst>
            <a:lin ang="10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2" name="Oval 1" descr="timeline endpoints">
            <a:extLst>
              <a:ext uri="{FF2B5EF4-FFF2-40B4-BE49-F238E27FC236}">
                <a16:creationId xmlns:a16="http://schemas.microsoft.com/office/drawing/2014/main" id="{81AA7F01-98B3-49CE-A287-1B558536C306}"/>
              </a:ext>
            </a:extLst>
          </p:cNvPr>
          <p:cNvSpPr/>
          <p:nvPr/>
        </p:nvSpPr>
        <p:spPr>
          <a:xfrm>
            <a:off x="119501" y="2339593"/>
            <a:ext cx="218092" cy="21809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 descr="timeline endpoints">
            <a:extLst>
              <a:ext uri="{FF2B5EF4-FFF2-40B4-BE49-F238E27FC236}">
                <a16:creationId xmlns:a16="http://schemas.microsoft.com/office/drawing/2014/main" id="{491CCD59-030F-4F79-9A33-EBC86A2EC9FE}"/>
              </a:ext>
            </a:extLst>
          </p:cNvPr>
          <p:cNvSpPr/>
          <p:nvPr/>
        </p:nvSpPr>
        <p:spPr>
          <a:xfrm>
            <a:off x="9795257" y="2454033"/>
            <a:ext cx="218092" cy="218092"/>
          </a:xfrm>
          <a:prstGeom prst="ellipse">
            <a:avLst/>
          </a:prstGeom>
          <a:solidFill>
            <a:srgbClr val="20A472"/>
          </a:solidFill>
          <a:ln w="76200">
            <a:solidFill>
              <a:srgbClr val="20A4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0A472"/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6086B1F-4F6D-4493-AE84-2520E93642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1481" y="3660944"/>
            <a:ext cx="2064212" cy="302186"/>
          </a:xfrm>
        </p:spPr>
        <p:txBody>
          <a:bodyPr/>
          <a:lstStyle/>
          <a:p>
            <a:pPr algn="ctr"/>
            <a:r>
              <a:rPr lang="en-US" sz="1800" dirty="0"/>
              <a:t>Exploration and Inspiration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A44816B-378D-41B5-84D7-39CECE2E45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6163" y="4211425"/>
            <a:ext cx="2531008" cy="706438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Locate and download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SPA- REDUX SAO CSV files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Use JSON and CSV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CLEAN and built </a:t>
            </a:r>
            <a:r>
              <a:rPr lang="en-US" sz="1050" dirty="0" err="1"/>
              <a:t>JSOn</a:t>
            </a:r>
            <a:r>
              <a:rPr lang="en-US" sz="1050" dirty="0"/>
              <a:t> file with </a:t>
            </a:r>
            <a:r>
              <a:rPr lang="en-US" sz="1050" dirty="0" err="1"/>
              <a:t>Jupyter</a:t>
            </a:r>
            <a:endParaRPr lang="en-US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Prework, structure, common keys, duplicates and NAN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Verify Data formats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dirty="0"/>
              <a:t>Establish MAP and DASHBOARD formats</a:t>
            </a:r>
          </a:p>
          <a:p>
            <a:endParaRPr lang="en-US" sz="1050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FC63F8-23B1-4F22-9868-15EB446170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66095" y="3846519"/>
            <a:ext cx="1796396" cy="302186"/>
          </a:xfrm>
        </p:spPr>
        <p:txBody>
          <a:bodyPr/>
          <a:lstStyle/>
          <a:p>
            <a:r>
              <a:rPr lang="en-US" dirty="0"/>
              <a:t>Extract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A64E66E-DA3C-42CD-80D9-89BD3A8A4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98740" y="4222882"/>
            <a:ext cx="2139356" cy="706438"/>
          </a:xfrm>
        </p:spPr>
        <p:txBody>
          <a:bodyPr vert="horz" lIns="91440" tIns="45720" rIns="91440" bIns="45720" rtlCol="0">
            <a:noAutofit/>
          </a:bodyPr>
          <a:lstStyle/>
          <a:p>
            <a:pPr marL="171450" indent="-171450">
              <a:buChar char="•"/>
            </a:pPr>
            <a:r>
              <a:rPr lang="en-US" sz="1050" dirty="0"/>
              <a:t>Design DASHBOARD</a:t>
            </a:r>
          </a:p>
          <a:p>
            <a:pPr marL="171450" indent="-171450">
              <a:buChar char="•"/>
            </a:pPr>
            <a:r>
              <a:rPr lang="en-US" sz="1050" dirty="0"/>
              <a:t>LOAD JSON and MAP</a:t>
            </a:r>
          </a:p>
          <a:p>
            <a:pPr marL="171450" indent="-171450">
              <a:buChar char="•"/>
            </a:pPr>
            <a:r>
              <a:rPr lang="en-US" sz="1050" dirty="0"/>
              <a:t>Load .CSV to Python and convert</a:t>
            </a:r>
          </a:p>
          <a:p>
            <a:pPr marL="171450" indent="-171450">
              <a:buChar char="•"/>
            </a:pPr>
            <a:r>
              <a:rPr lang="en-US" sz="1050" dirty="0"/>
              <a:t>Check CSV loaded correctly</a:t>
            </a:r>
          </a:p>
          <a:p>
            <a:pPr marL="171450" indent="-171450">
              <a:buChar char="•"/>
            </a:pPr>
            <a:r>
              <a:rPr lang="en-US" sz="1050" dirty="0"/>
              <a:t>API endpoints if required for maps</a:t>
            </a:r>
          </a:p>
          <a:p>
            <a:pPr marL="171450" indent="-171450">
              <a:buChar char="•"/>
            </a:pPr>
            <a:r>
              <a:rPr lang="en-US" sz="1050" dirty="0"/>
              <a:t>MAP API keys</a:t>
            </a:r>
          </a:p>
          <a:p>
            <a:pPr marL="171450" indent="-171450">
              <a:buChar char="•"/>
            </a:pPr>
            <a:endParaRPr lang="en-US" sz="1050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5A6A695-5271-4895-88EF-663A3F593E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58966" y="3806687"/>
            <a:ext cx="1796396" cy="302186"/>
          </a:xfrm>
        </p:spPr>
        <p:txBody>
          <a:bodyPr/>
          <a:lstStyle/>
          <a:p>
            <a:r>
              <a:rPr lang="en-US" dirty="0"/>
              <a:t>Transform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3CA8393-83FA-4B7B-BF41-CB601BA164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12754" y="4148705"/>
            <a:ext cx="2241481" cy="706438"/>
          </a:xfrm>
        </p:spPr>
        <p:txBody>
          <a:bodyPr vert="horz" lIns="91440" tIns="45720" rIns="91440" bIns="45720" rtlCol="0">
            <a:noAutofit/>
          </a:bodyPr>
          <a:lstStyle/>
          <a:p>
            <a:pPr marL="171450" indent="-171450">
              <a:buChar char="•"/>
            </a:pPr>
            <a:r>
              <a:rPr lang="en-US" sz="1050" dirty="0"/>
              <a:t>Wrangling steps</a:t>
            </a:r>
          </a:p>
          <a:p>
            <a:pPr marL="171450" indent="-171450">
              <a:buChar char="•"/>
            </a:pPr>
            <a:r>
              <a:rPr lang="en-US" sz="1050" dirty="0"/>
              <a:t>Cleaning – NAN</a:t>
            </a:r>
          </a:p>
          <a:p>
            <a:pPr marL="171450" indent="-171450">
              <a:buChar char="•"/>
            </a:pPr>
            <a:r>
              <a:rPr lang="en-US" sz="1050" dirty="0"/>
              <a:t>Filter locations/FORMAT</a:t>
            </a:r>
          </a:p>
          <a:p>
            <a:pPr marL="171450" indent="-171450">
              <a:buChar char="•"/>
            </a:pPr>
            <a:r>
              <a:rPr lang="en-US" sz="1050" dirty="0"/>
              <a:t>Align location and usage</a:t>
            </a:r>
          </a:p>
          <a:p>
            <a:pPr marL="171450" indent="-171450">
              <a:buChar char="•"/>
            </a:pPr>
            <a:r>
              <a:rPr lang="en-US" sz="1050" dirty="0"/>
              <a:t>Rename headers</a:t>
            </a:r>
          </a:p>
          <a:p>
            <a:pPr marL="171450" indent="-171450">
              <a:buChar char="•"/>
            </a:pPr>
            <a:r>
              <a:rPr lang="en-US" sz="1050" dirty="0"/>
              <a:t>Remove columns</a:t>
            </a:r>
          </a:p>
          <a:p>
            <a:pPr marL="171450" indent="-171450">
              <a:buChar char="•"/>
            </a:pPr>
            <a:r>
              <a:rPr lang="en-US" sz="1050" dirty="0"/>
              <a:t>Save in SQL</a:t>
            </a:r>
          </a:p>
          <a:p>
            <a:endParaRPr lang="en-US" sz="1050" dirty="0"/>
          </a:p>
          <a:p>
            <a:pPr marL="171450" indent="-171450">
              <a:buChar char="•"/>
            </a:pPr>
            <a:endParaRPr lang="en-US" sz="1050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CD04606-2C05-4AC9-9F6C-C0E9EDF1BC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64672" y="3790578"/>
            <a:ext cx="1796396" cy="302186"/>
          </a:xfrm>
        </p:spPr>
        <p:txBody>
          <a:bodyPr/>
          <a:lstStyle/>
          <a:p>
            <a:r>
              <a:rPr lang="en-US" dirty="0"/>
              <a:t>Load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A3309B0-9F41-47B2-8F25-1098748641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912144" y="4343029"/>
            <a:ext cx="1813567" cy="706438"/>
          </a:xfrm>
        </p:spPr>
        <p:txBody>
          <a:bodyPr vert="horz" lIns="91440" tIns="45720" rIns="91440" bIns="45720" rtlCol="0">
            <a:noAutofit/>
          </a:bodyPr>
          <a:lstStyle/>
          <a:p>
            <a:pPr marL="171450" indent="-171450">
              <a:buChar char="•"/>
            </a:pPr>
            <a:r>
              <a:rPr lang="en-US" sz="1050" dirty="0"/>
              <a:t>Load to PYTHON </a:t>
            </a:r>
          </a:p>
          <a:p>
            <a:pPr marL="171450" indent="-171450">
              <a:buChar char="•"/>
            </a:pPr>
            <a:r>
              <a:rPr lang="en-US" sz="1050" dirty="0"/>
              <a:t>Load to WEB</a:t>
            </a:r>
          </a:p>
          <a:p>
            <a:pPr marL="171450" indent="-171450">
              <a:buChar char="•"/>
            </a:pPr>
            <a:r>
              <a:rPr lang="en-US" sz="1050" dirty="0"/>
              <a:t>Check and test data</a:t>
            </a:r>
          </a:p>
          <a:p>
            <a:pPr marL="171450" indent="-171450">
              <a:buChar char="•"/>
            </a:pPr>
            <a:endParaRPr lang="en-US" sz="1050" dirty="0"/>
          </a:p>
        </p:txBody>
      </p:sp>
      <p:sp>
        <p:nvSpPr>
          <p:cNvPr id="34" name="Title 33">
            <a:extLst>
              <a:ext uri="{FF2B5EF4-FFF2-40B4-BE49-F238E27FC236}">
                <a16:creationId xmlns:a16="http://schemas.microsoft.com/office/drawing/2014/main" id="{F28D01B5-A5BC-45A3-8718-13BDC694F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24" y="206097"/>
            <a:ext cx="11731752" cy="938387"/>
          </a:xfrm>
        </p:spPr>
        <p:txBody>
          <a:bodyPr/>
          <a:lstStyle/>
          <a:p>
            <a:r>
              <a:rPr lang="en-US" dirty="0"/>
              <a:t>Project 3-Data visualization</a:t>
            </a:r>
            <a:br>
              <a:rPr lang="en-US" dirty="0"/>
            </a:br>
            <a:r>
              <a:rPr lang="en-US" sz="1200" dirty="0"/>
              <a:t>Our team will select, analyze, extract, transform, load a dataset and visualize a dashboard and map for SPA state of the asset information:</a:t>
            </a:r>
            <a:br>
              <a:rPr lang="en-US" sz="1200" dirty="0"/>
            </a:br>
            <a:r>
              <a:rPr lang="en-US" sz="1800" dirty="0">
                <a:highlight>
                  <a:srgbClr val="FFFF00"/>
                </a:highlight>
              </a:rPr>
              <a:t>What are the asset conditions of our plant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2FE480C-4FDB-44B7-9081-230DE3652799}"/>
              </a:ext>
            </a:extLst>
          </p:cNvPr>
          <p:cNvSpPr/>
          <p:nvPr/>
        </p:nvSpPr>
        <p:spPr>
          <a:xfrm>
            <a:off x="10548318" y="1949458"/>
            <a:ext cx="1160580" cy="11605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3"/>
                </a:solidFill>
              </a:rPr>
              <a:t>V</a:t>
            </a:r>
          </a:p>
        </p:txBody>
      </p:sp>
      <p:sp>
        <p:nvSpPr>
          <p:cNvPr id="28" name="Text Placeholder 23">
            <a:extLst>
              <a:ext uri="{FF2B5EF4-FFF2-40B4-BE49-F238E27FC236}">
                <a16:creationId xmlns:a16="http://schemas.microsoft.com/office/drawing/2014/main" id="{9A381766-4C5E-4573-B8C5-F067F9FC7D6D}"/>
              </a:ext>
            </a:extLst>
          </p:cNvPr>
          <p:cNvSpPr txBox="1">
            <a:spLocks/>
          </p:cNvSpPr>
          <p:nvPr/>
        </p:nvSpPr>
        <p:spPr>
          <a:xfrm>
            <a:off x="9877638" y="3695426"/>
            <a:ext cx="2447041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Visualize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6B49D57D-910D-48DE-8D02-4CD10B6F3FF2}"/>
              </a:ext>
            </a:extLst>
          </p:cNvPr>
          <p:cNvSpPr txBox="1">
            <a:spLocks/>
          </p:cNvSpPr>
          <p:nvPr/>
        </p:nvSpPr>
        <p:spPr>
          <a:xfrm>
            <a:off x="9649097" y="4128513"/>
            <a:ext cx="2470431" cy="706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050"/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Create and display WEB PAGE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LEAFLET</a:t>
            </a:r>
          </a:p>
          <a:p>
            <a:pPr lvl="1"/>
            <a:r>
              <a:rPr lang="en-US" dirty="0"/>
              <a:t>HTML</a:t>
            </a:r>
          </a:p>
          <a:p>
            <a:pPr lvl="1"/>
            <a:r>
              <a:rPr lang="en-US" dirty="0"/>
              <a:t>JAVA script</a:t>
            </a:r>
          </a:p>
          <a:p>
            <a:pPr lvl="1"/>
            <a:r>
              <a:rPr lang="en-US" dirty="0"/>
              <a:t>SQL</a:t>
            </a:r>
          </a:p>
          <a:p>
            <a:r>
              <a:rPr lang="en-US" dirty="0"/>
              <a:t>Check and Test Website</a:t>
            </a:r>
          </a:p>
          <a:p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940FD13-FB6A-4DD8-BB1B-1DA5C71177E3}"/>
              </a:ext>
            </a:extLst>
          </p:cNvPr>
          <p:cNvSpPr/>
          <p:nvPr/>
        </p:nvSpPr>
        <p:spPr>
          <a:xfrm>
            <a:off x="9853351" y="2212227"/>
            <a:ext cx="694967" cy="706438"/>
          </a:xfrm>
          <a:prstGeom prst="rightArrow">
            <a:avLst>
              <a:gd name="adj1" fmla="val 30276"/>
              <a:gd name="adj2" fmla="val 50000"/>
            </a:avLst>
          </a:prstGeom>
          <a:gradFill flip="none" rotWithShape="1">
            <a:gsLst>
              <a:gs pos="61000">
                <a:srgbClr val="00B0F0"/>
              </a:gs>
              <a:gs pos="39000">
                <a:schemeClr val="accent5"/>
              </a:gs>
              <a:gs pos="18000">
                <a:schemeClr val="accent4"/>
              </a:gs>
              <a:gs pos="92000">
                <a:schemeClr val="accent3"/>
              </a:gs>
            </a:gsLst>
            <a:lin ang="10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4000">
              <a:solidFill>
                <a:schemeClr val="accent2"/>
              </a:solidFill>
            </a:endParaRP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5A8B7320-D31A-401F-BBC9-3021130E9A34}"/>
              </a:ext>
            </a:extLst>
          </p:cNvPr>
          <p:cNvSpPr txBox="1">
            <a:spLocks/>
          </p:cNvSpPr>
          <p:nvPr/>
        </p:nvSpPr>
        <p:spPr>
          <a:xfrm>
            <a:off x="7998861" y="5140951"/>
            <a:ext cx="1796396" cy="302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Config</a:t>
            </a:r>
          </a:p>
          <a:p>
            <a:pPr marL="171450" indent="-171450">
              <a:buChar char="•"/>
            </a:pPr>
            <a:r>
              <a:rPr lang="en-US" sz="1000" dirty="0">
                <a:solidFill>
                  <a:schemeClr val="tx1"/>
                </a:solidFill>
              </a:rPr>
              <a:t>CSS</a:t>
            </a:r>
          </a:p>
          <a:p>
            <a:pPr marL="171450" indent="-171450">
              <a:buChar char="•"/>
            </a:pPr>
            <a:r>
              <a:rPr lang="en-US" sz="1000" dirty="0">
                <a:solidFill>
                  <a:schemeClr val="tx1"/>
                </a:solidFill>
              </a:rPr>
              <a:t>Leaflet</a:t>
            </a:r>
          </a:p>
          <a:p>
            <a:pPr marL="171450" indent="-171450">
              <a:buChar char="•"/>
            </a:pPr>
            <a:r>
              <a:rPr lang="en-US" sz="1000" dirty="0">
                <a:solidFill>
                  <a:schemeClr val="tx1"/>
                </a:solidFill>
              </a:rPr>
              <a:t>JS</a:t>
            </a:r>
          </a:p>
          <a:p>
            <a:pPr marL="171450" indent="-171450">
              <a:buChar char="•"/>
            </a:pPr>
            <a:r>
              <a:rPr lang="en-US" sz="1000" dirty="0">
                <a:solidFill>
                  <a:schemeClr val="tx1"/>
                </a:solidFill>
              </a:rPr>
              <a:t>JSON</a:t>
            </a:r>
          </a:p>
          <a:p>
            <a:pPr marL="171450" indent="-171450">
              <a:buChar char="•"/>
            </a:pPr>
            <a:r>
              <a:rPr lang="en-US" sz="1000" dirty="0">
                <a:solidFill>
                  <a:schemeClr val="tx1"/>
                </a:solidFill>
              </a:rPr>
              <a:t>SQL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62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EEA32E-63F4-4043-87E5-D398E8737BAF}"/>
              </a:ext>
            </a:extLst>
          </p:cNvPr>
          <p:cNvSpPr/>
          <p:nvPr/>
        </p:nvSpPr>
        <p:spPr>
          <a:xfrm>
            <a:off x="75304" y="1200973"/>
            <a:ext cx="2677625" cy="926431"/>
          </a:xfrm>
          <a:prstGeom prst="roundRect">
            <a:avLst>
              <a:gd name="adj" fmla="val 61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Southern Ports Datafile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ESPERANCE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Filter and Clean in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Jupyter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7C22E9-3DA7-4959-A181-516DADF05AAE}"/>
              </a:ext>
            </a:extLst>
          </p:cNvPr>
          <p:cNvSpPr/>
          <p:nvPr/>
        </p:nvSpPr>
        <p:spPr>
          <a:xfrm>
            <a:off x="3255597" y="2508014"/>
            <a:ext cx="1930596" cy="1490265"/>
          </a:xfrm>
          <a:prstGeom prst="roundRect">
            <a:avLst>
              <a:gd name="adj" fmla="val 8181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HTML – INDEX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App.js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CSV Read in, Clean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CSV - JSON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FFB5228-81D6-4987-B2F9-1CF052BE86AD}"/>
              </a:ext>
            </a:extLst>
          </p:cNvPr>
          <p:cNvSpPr/>
          <p:nvPr/>
        </p:nvSpPr>
        <p:spPr>
          <a:xfrm>
            <a:off x="5759309" y="2505903"/>
            <a:ext cx="1897802" cy="1494488"/>
          </a:xfrm>
          <a:prstGeom prst="roundRect">
            <a:avLst>
              <a:gd name="adj" fmla="val 40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LEAFLET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CSV Manipulations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OVERLAY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MARKERS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Marker data setup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E49BE1-C738-4EE8-90FC-78B2D3B9A9F2}"/>
              </a:ext>
            </a:extLst>
          </p:cNvPr>
          <p:cNvSpPr/>
          <p:nvPr/>
        </p:nvSpPr>
        <p:spPr>
          <a:xfrm>
            <a:off x="8385243" y="2127404"/>
            <a:ext cx="3073170" cy="2236633"/>
          </a:xfrm>
          <a:prstGeom prst="roundRect">
            <a:avLst>
              <a:gd name="adj" fmla="val 5794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9BBBC4-ACC4-47A1-95C7-252BD819DBF3}"/>
              </a:ext>
            </a:extLst>
          </p:cNvPr>
          <p:cNvSpPr/>
          <p:nvPr/>
        </p:nvSpPr>
        <p:spPr>
          <a:xfrm>
            <a:off x="75304" y="2505903"/>
            <a:ext cx="2676306" cy="1490265"/>
          </a:xfrm>
          <a:prstGeom prst="roundRect">
            <a:avLst>
              <a:gd name="adj" fmla="val 8834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Relation Ship diagram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Clean and load to SQL version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Select Tob 10 assets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BARCHART to WEB page 2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0769CF9-A90C-4012-A19A-0E9B604992EF}"/>
              </a:ext>
            </a:extLst>
          </p:cNvPr>
          <p:cNvSpPr/>
          <p:nvPr/>
        </p:nvSpPr>
        <p:spPr>
          <a:xfrm>
            <a:off x="75304" y="4491403"/>
            <a:ext cx="2676306" cy="926431"/>
          </a:xfrm>
          <a:prstGeom prst="roundRect">
            <a:avLst>
              <a:gd name="adj" fmla="val 61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LOAD and READ SQL link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Connect Link to HTML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Upload to WEB Page 3</a:t>
            </a:r>
            <a:endParaRPr kumimoji="0" lang="en-A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7E2AF9C-CFCD-4A36-BDD1-8932F23590BF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2752929" y="1664189"/>
            <a:ext cx="1467966" cy="8438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054B36E1-0168-414C-A878-FF89B4E570C4}"/>
              </a:ext>
            </a:extLst>
          </p:cNvPr>
          <p:cNvCxnSpPr>
            <a:cxnSpLocks/>
            <a:stCxn id="18" idx="3"/>
            <a:endCxn id="7" idx="2"/>
          </p:cNvCxnSpPr>
          <p:nvPr/>
        </p:nvCxnSpPr>
        <p:spPr>
          <a:xfrm flipV="1">
            <a:off x="2751610" y="3998279"/>
            <a:ext cx="1469285" cy="9563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3F22A1B-B510-4500-9B9A-0BEFE71CC61C}"/>
              </a:ext>
            </a:extLst>
          </p:cNvPr>
          <p:cNvCxnSpPr>
            <a:cxnSpLocks/>
            <a:stCxn id="18" idx="2"/>
            <a:endCxn id="9" idx="2"/>
          </p:cNvCxnSpPr>
          <p:nvPr/>
        </p:nvCxnSpPr>
        <p:spPr>
          <a:xfrm rot="5400000" flipH="1" flipV="1">
            <a:off x="5140743" y="636750"/>
            <a:ext cx="1053797" cy="8508371"/>
          </a:xfrm>
          <a:prstGeom prst="bentConnector3">
            <a:avLst>
              <a:gd name="adj1" fmla="val -216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3B190E3-E498-4864-A476-4ACAA1370FC2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1413457" y="3996168"/>
            <a:ext cx="0" cy="495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3B0C99-A103-4D73-865C-86206B0C2B72}"/>
              </a:ext>
            </a:extLst>
          </p:cNvPr>
          <p:cNvCxnSpPr>
            <a:cxnSpLocks/>
            <a:stCxn id="4" idx="2"/>
            <a:endCxn id="17" idx="0"/>
          </p:cNvCxnSpPr>
          <p:nvPr/>
        </p:nvCxnSpPr>
        <p:spPr>
          <a:xfrm flipH="1">
            <a:off x="1413457" y="2127404"/>
            <a:ext cx="660" cy="378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C74EF5F-51BF-406E-9020-32081DA3A17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186193" y="3253147"/>
            <a:ext cx="5731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0BAEED0-F6F5-4987-BDF2-744A5F76611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7657111" y="3245721"/>
            <a:ext cx="728132" cy="7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9603C326-FD9B-4E08-9973-D64618167D3C}"/>
              </a:ext>
            </a:extLst>
          </p:cNvPr>
          <p:cNvSpPr/>
          <p:nvPr/>
        </p:nvSpPr>
        <p:spPr>
          <a:xfrm>
            <a:off x="4816252" y="4945560"/>
            <a:ext cx="914400" cy="124397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0" name="Graphic 59" descr="Man with cane outline">
            <a:extLst>
              <a:ext uri="{FF2B5EF4-FFF2-40B4-BE49-F238E27FC236}">
                <a16:creationId xmlns:a16="http://schemas.microsoft.com/office/drawing/2014/main" id="{070A6086-ACC7-437B-B170-DEAB7CCB4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16252" y="5055473"/>
            <a:ext cx="914400" cy="914400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DE8660BA-2EBA-4A97-A5D1-E0A71A664983}"/>
              </a:ext>
            </a:extLst>
          </p:cNvPr>
          <p:cNvGrpSpPr/>
          <p:nvPr/>
        </p:nvGrpSpPr>
        <p:grpSpPr>
          <a:xfrm>
            <a:off x="6273406" y="5026819"/>
            <a:ext cx="975884" cy="1243971"/>
            <a:chOff x="6218328" y="323273"/>
            <a:chExt cx="975884" cy="1243971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503F996-328E-498A-9426-3E62D32F2791}"/>
                </a:ext>
              </a:extLst>
            </p:cNvPr>
            <p:cNvSpPr/>
            <p:nvPr/>
          </p:nvSpPr>
          <p:spPr>
            <a:xfrm>
              <a:off x="6218328" y="323273"/>
              <a:ext cx="975884" cy="124397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AU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62" name="Graphic 61" descr="Hero Male outline">
              <a:extLst>
                <a:ext uri="{FF2B5EF4-FFF2-40B4-BE49-F238E27FC236}">
                  <a16:creationId xmlns:a16="http://schemas.microsoft.com/office/drawing/2014/main" id="{EA3ABCED-C4B0-4010-BBCC-5EA0E122A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45311" y="501558"/>
              <a:ext cx="914400" cy="914400"/>
            </a:xfrm>
            <a:prstGeom prst="rect">
              <a:avLst/>
            </a:prstGeom>
          </p:spPr>
        </p:pic>
      </p:grpSp>
      <p:sp>
        <p:nvSpPr>
          <p:cNvPr id="66" name="Thought Bubble: Cloud 65">
            <a:extLst>
              <a:ext uri="{FF2B5EF4-FFF2-40B4-BE49-F238E27FC236}">
                <a16:creationId xmlns:a16="http://schemas.microsoft.com/office/drawing/2014/main" id="{A7E65113-1524-4BAE-A604-34616558095A}"/>
              </a:ext>
            </a:extLst>
          </p:cNvPr>
          <p:cNvSpPr/>
          <p:nvPr/>
        </p:nvSpPr>
        <p:spPr>
          <a:xfrm>
            <a:off x="740014" y="-40825"/>
            <a:ext cx="1845316" cy="971598"/>
          </a:xfrm>
          <a:prstGeom prst="cloudCallout">
            <a:avLst>
              <a:gd name="adj1" fmla="val 122967"/>
              <a:gd name="adj2" fmla="val 2208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Week13,Project 2,Week14,Week 15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Thought Bubble: Cloud 66">
            <a:extLst>
              <a:ext uri="{FF2B5EF4-FFF2-40B4-BE49-F238E27FC236}">
                <a16:creationId xmlns:a16="http://schemas.microsoft.com/office/drawing/2014/main" id="{C7282B28-FD72-46E9-93BA-A590A6FA3B45}"/>
              </a:ext>
            </a:extLst>
          </p:cNvPr>
          <p:cNvSpPr/>
          <p:nvPr/>
        </p:nvSpPr>
        <p:spPr>
          <a:xfrm>
            <a:off x="5169243" y="4100254"/>
            <a:ext cx="1845316" cy="593098"/>
          </a:xfrm>
          <a:prstGeom prst="cloudCallout">
            <a:avLst>
              <a:gd name="adj1" fmla="val 10528"/>
              <a:gd name="adj2" fmla="val -894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Week15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Thought Bubble: Cloud 67">
            <a:extLst>
              <a:ext uri="{FF2B5EF4-FFF2-40B4-BE49-F238E27FC236}">
                <a16:creationId xmlns:a16="http://schemas.microsoft.com/office/drawing/2014/main" id="{67105CDD-B8FD-404B-A897-54ED43C70A29}"/>
              </a:ext>
            </a:extLst>
          </p:cNvPr>
          <p:cNvSpPr/>
          <p:nvPr/>
        </p:nvSpPr>
        <p:spPr>
          <a:xfrm>
            <a:off x="1635751" y="5851786"/>
            <a:ext cx="1845316" cy="593098"/>
          </a:xfrm>
          <a:prstGeom prst="cloudCallout">
            <a:avLst>
              <a:gd name="adj1" fmla="val -10204"/>
              <a:gd name="adj2" fmla="val -1610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Week8,9,19-0, Project2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641F141-2F48-4A49-8BB5-76ECB55255B7}"/>
              </a:ext>
            </a:extLst>
          </p:cNvPr>
          <p:cNvSpPr txBox="1"/>
          <p:nvPr/>
        </p:nvSpPr>
        <p:spPr>
          <a:xfrm>
            <a:off x="8110847" y="6515138"/>
            <a:ext cx="42335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https://johanfromesperance.github.io/Project-3-DataVisualization/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5C45942-5733-42D9-ABA3-8A2F11B9631D}"/>
              </a:ext>
            </a:extLst>
          </p:cNvPr>
          <p:cNvSpPr txBox="1"/>
          <p:nvPr/>
        </p:nvSpPr>
        <p:spPr>
          <a:xfrm>
            <a:off x="4885696" y="6194950"/>
            <a:ext cx="82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Johan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15E6870-87DD-4C0D-B02D-1502941127B3}"/>
              </a:ext>
            </a:extLst>
          </p:cNvPr>
          <p:cNvSpPr txBox="1"/>
          <p:nvPr/>
        </p:nvSpPr>
        <p:spPr>
          <a:xfrm>
            <a:off x="6394103" y="6206637"/>
            <a:ext cx="82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Minh</a:t>
            </a: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3D0F14EE-B13F-4DA1-878A-5B63528E25B5}"/>
              </a:ext>
            </a:extLst>
          </p:cNvPr>
          <p:cNvCxnSpPr>
            <a:cxnSpLocks/>
            <a:stCxn id="17" idx="3"/>
            <a:endCxn id="7" idx="1"/>
          </p:cNvCxnSpPr>
          <p:nvPr/>
        </p:nvCxnSpPr>
        <p:spPr>
          <a:xfrm>
            <a:off x="2751610" y="3251036"/>
            <a:ext cx="503987" cy="2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D542EA6B-A4F8-4055-8BC0-E7E1911B22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138" y="2222622"/>
            <a:ext cx="2671240" cy="2003431"/>
          </a:xfrm>
          <a:prstGeom prst="rect">
            <a:avLst/>
          </a:prstGeom>
        </p:spPr>
      </p:pic>
      <p:sp>
        <p:nvSpPr>
          <p:cNvPr id="53" name="Thought Bubble: Cloud 52">
            <a:extLst>
              <a:ext uri="{FF2B5EF4-FFF2-40B4-BE49-F238E27FC236}">
                <a16:creationId xmlns:a16="http://schemas.microsoft.com/office/drawing/2014/main" id="{7C9AD8D8-A790-446A-8C2E-FDA069EE3137}"/>
              </a:ext>
            </a:extLst>
          </p:cNvPr>
          <p:cNvSpPr/>
          <p:nvPr/>
        </p:nvSpPr>
        <p:spPr>
          <a:xfrm>
            <a:off x="9921828" y="1100917"/>
            <a:ext cx="1285103" cy="971598"/>
          </a:xfrm>
          <a:prstGeom prst="cloudCallout">
            <a:avLst>
              <a:gd name="adj1" fmla="val -35205"/>
              <a:gd name="adj2" fmla="val 15984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TOP 10 Asset List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Thought Bubble: Cloud 53">
            <a:extLst>
              <a:ext uri="{FF2B5EF4-FFF2-40B4-BE49-F238E27FC236}">
                <a16:creationId xmlns:a16="http://schemas.microsoft.com/office/drawing/2014/main" id="{D25F578B-FE76-46AB-A28E-C55214D1F6A7}"/>
              </a:ext>
            </a:extLst>
          </p:cNvPr>
          <p:cNvSpPr/>
          <p:nvPr/>
        </p:nvSpPr>
        <p:spPr>
          <a:xfrm>
            <a:off x="7815784" y="571608"/>
            <a:ext cx="1285103" cy="971598"/>
          </a:xfrm>
          <a:prstGeom prst="cloudCallout">
            <a:avLst>
              <a:gd name="adj1" fmla="val 58550"/>
              <a:gd name="adj2" fmla="val 186414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Base-map and one overlay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Thought Bubble: Cloud 54">
            <a:extLst>
              <a:ext uri="{FF2B5EF4-FFF2-40B4-BE49-F238E27FC236}">
                <a16:creationId xmlns:a16="http://schemas.microsoft.com/office/drawing/2014/main" id="{D022F02A-0F05-41C3-9A54-50F52EEB264E}"/>
              </a:ext>
            </a:extLst>
          </p:cNvPr>
          <p:cNvSpPr/>
          <p:nvPr/>
        </p:nvSpPr>
        <p:spPr>
          <a:xfrm>
            <a:off x="7742691" y="4543260"/>
            <a:ext cx="1285103" cy="971598"/>
          </a:xfrm>
          <a:prstGeom prst="cloudCallout">
            <a:avLst>
              <a:gd name="adj1" fmla="val 43651"/>
              <a:gd name="adj2" fmla="val -111403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LEGEND for condition data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Thought Bubble: Cloud 55">
            <a:extLst>
              <a:ext uri="{FF2B5EF4-FFF2-40B4-BE49-F238E27FC236}">
                <a16:creationId xmlns:a16="http://schemas.microsoft.com/office/drawing/2014/main" id="{3F99EE05-3A65-4733-8809-BFCF2B917E9C}"/>
              </a:ext>
            </a:extLst>
          </p:cNvPr>
          <p:cNvSpPr/>
          <p:nvPr/>
        </p:nvSpPr>
        <p:spPr>
          <a:xfrm>
            <a:off x="10309997" y="4565765"/>
            <a:ext cx="1547186" cy="1026798"/>
          </a:xfrm>
          <a:prstGeom prst="cloudCallout">
            <a:avLst>
              <a:gd name="adj1" fmla="val -22157"/>
              <a:gd name="adj2" fmla="val -116368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Upload SQL file to WEBPAGE</a:t>
            </a:r>
            <a:endParaRPr kumimoji="0" lang="en-AU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0825992-0D1C-4127-ADC0-147C4CEC5FCE}"/>
              </a:ext>
            </a:extLst>
          </p:cNvPr>
          <p:cNvSpPr txBox="1"/>
          <p:nvPr/>
        </p:nvSpPr>
        <p:spPr>
          <a:xfrm>
            <a:off x="11458413" y="2719483"/>
            <a:ext cx="827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See next page</a:t>
            </a:r>
            <a:endParaRPr kumimoji="0" lang="en-AU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57C801-FE76-400E-B079-A0643BF4265B}"/>
              </a:ext>
            </a:extLst>
          </p:cNvPr>
          <p:cNvSpPr txBox="1"/>
          <p:nvPr/>
        </p:nvSpPr>
        <p:spPr>
          <a:xfrm>
            <a:off x="4052736" y="16835"/>
            <a:ext cx="4332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peak Pro"/>
                <a:ea typeface="+mj-ea"/>
                <a:cs typeface="+mj-cs"/>
              </a:rPr>
              <a:t>Project 3-DESIGN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2007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F5BF893-DC3F-4C6F-A524-2075B891E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64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787AF5-16B9-4A98-8EEF-BCA48090BAB5}"/>
              </a:ext>
            </a:extLst>
          </p:cNvPr>
          <p:cNvSpPr txBox="1"/>
          <p:nvPr/>
        </p:nvSpPr>
        <p:spPr>
          <a:xfrm rot="16200000">
            <a:off x="-1283058" y="2749278"/>
            <a:ext cx="43325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1" i="0" u="none" strike="noStrike" kern="1200" cap="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peak Pro"/>
                <a:ea typeface="+mj-ea"/>
                <a:cs typeface="+mj-cs"/>
              </a:rPr>
              <a:t>Project 3-Sketch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48321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C4A6F6B-3C87-C6A6-6022-996363A3989F}"/>
              </a:ext>
            </a:extLst>
          </p:cNvPr>
          <p:cNvSpPr txBox="1">
            <a:spLocks/>
          </p:cNvSpPr>
          <p:nvPr/>
        </p:nvSpPr>
        <p:spPr>
          <a:xfrm>
            <a:off x="230124" y="1088136"/>
            <a:ext cx="1208897" cy="30218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Data Sets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CFF666C-B074-8BD1-9066-962732F90528}"/>
              </a:ext>
            </a:extLst>
          </p:cNvPr>
          <p:cNvSpPr txBox="1">
            <a:spLocks/>
          </p:cNvSpPr>
          <p:nvPr/>
        </p:nvSpPr>
        <p:spPr>
          <a:xfrm>
            <a:off x="230124" y="1559792"/>
            <a:ext cx="11731752" cy="129555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Datasets Sourced From – </a:t>
            </a:r>
            <a:r>
              <a:rPr lang="en-AU" dirty="0" err="1"/>
              <a:t>Southernports</a:t>
            </a:r>
            <a:r>
              <a:rPr lang="en-AU" dirty="0"/>
              <a:t> SAO.CSV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File A – </a:t>
            </a:r>
            <a:r>
              <a:rPr lang="en-US" sz="1100" dirty="0"/>
              <a:t>SPA-Zip dataset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Will limit the design to the first 250 datapoints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Will filter for the top 10 WORST assets – TOP 10 BEST assets – display in a BARCHART on WEB PAGE 2</a:t>
            </a:r>
            <a:endParaRPr lang="en-US" sz="1100" dirty="0"/>
          </a:p>
          <a:p>
            <a:endParaRPr lang="en-AU" b="1" dirty="0"/>
          </a:p>
          <a:p>
            <a:endParaRPr lang="en-AU" dirty="0"/>
          </a:p>
        </p:txBody>
      </p:sp>
      <p:sp>
        <p:nvSpPr>
          <p:cNvPr id="6" name="Title 17">
            <a:extLst>
              <a:ext uri="{FF2B5EF4-FFF2-40B4-BE49-F238E27FC236}">
                <a16:creationId xmlns:a16="http://schemas.microsoft.com/office/drawing/2014/main" id="{4B95AF5B-66B2-408B-0DFE-3787F4801F62}"/>
              </a:ext>
            </a:extLst>
          </p:cNvPr>
          <p:cNvSpPr txBox="1">
            <a:spLocks/>
          </p:cNvSpPr>
          <p:nvPr/>
        </p:nvSpPr>
        <p:spPr>
          <a:xfrm>
            <a:off x="230124" y="457200"/>
            <a:ext cx="11731752" cy="630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None/>
              <a:defRPr sz="36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>
                <a:solidFill>
                  <a:srgbClr val="4C5DBA"/>
                </a:solidFill>
              </a:rPr>
              <a:t>Extract and data sample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699DF7-786A-4D71-8FFC-020F15A3A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052" y="2855343"/>
            <a:ext cx="8328660" cy="364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26360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Custom 11">
      <a:dk1>
        <a:srgbClr val="000000"/>
      </a:dk1>
      <a:lt1>
        <a:srgbClr val="FFFFFF"/>
      </a:lt1>
      <a:dk2>
        <a:srgbClr val="8439BD"/>
      </a:dk2>
      <a:lt2>
        <a:srgbClr val="EBEBEB"/>
      </a:lt2>
      <a:accent1>
        <a:srgbClr val="0EABB7"/>
      </a:accent1>
      <a:accent2>
        <a:srgbClr val="4868E5"/>
      </a:accent2>
      <a:accent3>
        <a:srgbClr val="20A472"/>
      </a:accent3>
      <a:accent4>
        <a:srgbClr val="B13DC8"/>
      </a:accent4>
      <a:accent5>
        <a:srgbClr val="172DA6"/>
      </a:accent5>
      <a:accent6>
        <a:srgbClr val="00B0F0"/>
      </a:accent6>
      <a:hlink>
        <a:srgbClr val="00B0F0"/>
      </a:hlink>
      <a:folHlink>
        <a:srgbClr val="B13DC8"/>
      </a:folHlink>
    </a:clrScheme>
    <a:fontScheme name="Custom 11">
      <a:majorFont>
        <a:latin typeface="Speak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Timeline_WAC_LH - v2" id="{C490F22C-BCE6-4049-96E9-DC11EF4DCC46}" vid="{AA5619E9-B2EB-4B47-8E48-7B1F4A347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C1DAB8B-23BA-4827-9CE8-505DD4A39F0A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66BA265-3C9C-41FF-80C6-61A7F961C0D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55BC56-8FA3-435B-ACDD-0E8E6241E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11B2B9-8CE5-4E5A-B70F-6B056FE844E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{90174A02-3E05-47AD-93F9-0D769F6DF5AC}tf16411242_win32</Template>
  <TotalTime>329</TotalTime>
  <Words>399</Words>
  <Application>Microsoft Office PowerPoint</Application>
  <PresentationFormat>Widescreen</PresentationFormat>
  <Paragraphs>97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Avenir Next LT Pro Light</vt:lpstr>
      <vt:lpstr>Calibri</vt:lpstr>
      <vt:lpstr>Calibri Light</vt:lpstr>
      <vt:lpstr>Consolas</vt:lpstr>
      <vt:lpstr>Slack-Lato</vt:lpstr>
      <vt:lpstr>Speak Pro</vt:lpstr>
      <vt:lpstr>Wingdings</vt:lpstr>
      <vt:lpstr>2_Office Theme</vt:lpstr>
      <vt:lpstr>Office Theme</vt:lpstr>
      <vt:lpstr>UWA DATA ANALYSIS BOOTCAMP –  PROJECT 3 Data visualization TEAM 5 proposal-2</vt:lpstr>
      <vt:lpstr>Project 3-Data visualization Our team will select, analyze, extract, transform, load a dataset and visualize a dashboard and map for SPA state of the asset information: What are the asset conditions of our plant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Roadmap</dc:title>
  <dc:creator>Johannes Snyman</dc:creator>
  <cp:lastModifiedBy>Johannes Snyman</cp:lastModifiedBy>
  <cp:revision>25</cp:revision>
  <dcterms:created xsi:type="dcterms:W3CDTF">2022-12-13T13:27:52Z</dcterms:created>
  <dcterms:modified xsi:type="dcterms:W3CDTF">2023-01-17T01:38:37Z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